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6" r:id="rId3"/>
    <p:sldId id="277" r:id="rId4"/>
    <p:sldId id="258" r:id="rId5"/>
    <p:sldId id="266" r:id="rId6"/>
    <p:sldId id="272" r:id="rId7"/>
    <p:sldId id="268" r:id="rId8"/>
    <p:sldId id="269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1A23E-CE31-4235-8387-ADD4B343F191}" type="datetimeFigureOut">
              <a:rPr lang="nl-NL" smtClean="0"/>
              <a:t>10-5-2021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292CE-E6A4-483C-B629-B14704D6B0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63022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A329E-9E4D-4F6D-A62C-D2D6495FB88D}" type="datetimeFigureOut">
              <a:rPr lang="nl-NL" smtClean="0"/>
              <a:t>10-5-2021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EA1DB-658C-43A0-840C-823FAAB375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445594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EA1DB-658C-43A0-840C-823FAAB3757B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7922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3174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defRPr/>
            </a:pPr>
            <a:fld id="{B3E1648A-5C9A-4D9E-8154-0AD840B8874D}" type="slidenum">
              <a:rPr lang="nl-NL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2</a:t>
            </a:fld>
            <a:endParaRPr lang="nl-NL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1749" name="Tijdelijke aanduiding voor koptekst 4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defRPr/>
            </a:pPr>
            <a:endParaRPr lang="nl-NL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2" name="O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E3979-83EC-4669-805E-196B5043EE84}" type="datetime1">
              <a:rPr lang="nl-NL" smtClean="0"/>
              <a:t>10-5-2021</a:t>
            </a:fld>
            <a:endParaRPr lang="nl-NL"/>
          </a:p>
        </p:txBody>
      </p:sp>
      <p:sp>
        <p:nvSpPr>
          <p:cNvPr id="20" name="Tijdelijke aanduiding voor voet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www.klimkoord.nl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DAAD6-C522-4721-9A92-EE11489DC49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A7F48-B3E5-4D29-A43C-B3AD0622F1E0}" type="datetime1">
              <a:rPr lang="nl-NL" smtClean="0"/>
              <a:t>10-5-2021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www.klimkoord.nl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DAAD6-C522-4721-9A92-EE11489DC4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BE7048-61C2-4E7C-90F9-2CDEB83A2607}" type="datetime1">
              <a:rPr lang="nl-NL" smtClean="0"/>
              <a:t>10-5-2021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www.klimkoord.nl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DAAD6-C522-4721-9A92-EE11489DC4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20331-C42C-4311-B82C-23C9514F2875}" type="datetime1">
              <a:rPr lang="nl-NL" smtClean="0"/>
              <a:t>10-5-2021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www.klimkoord.nl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DAAD6-C522-4721-9A92-EE11489DC4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460667-8FDC-45AD-8052-F4F045B9AF6B}" type="datetime1">
              <a:rPr lang="nl-NL" smtClean="0"/>
              <a:t>10-5-2021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www.klimkoord.nl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DAAD6-C522-4721-9A92-EE11489DC490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77D28-CB73-4ED8-BF3F-76C198735408}" type="datetime1">
              <a:rPr lang="nl-NL" smtClean="0"/>
              <a:t>10-5-2021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www.klimkoord.nl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DAAD6-C522-4721-9A92-EE11489DC4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D46F18-0D81-4B00-BECB-69B2CE786737}" type="datetime1">
              <a:rPr lang="nl-NL" smtClean="0"/>
              <a:t>10-5-2021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www.klimkoord.nl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DAAD6-C522-4721-9A92-EE11489DC4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D04BE-40A3-4BD1-8E40-26AC344D9CDC}" type="datetime1">
              <a:rPr lang="nl-NL" smtClean="0"/>
              <a:t>10-5-2021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www.klimkoord.nl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DAAD6-C522-4721-9A92-EE11489DC4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672FB-727F-4139-9361-CB735D85239B}" type="datetime1">
              <a:rPr lang="nl-NL" smtClean="0"/>
              <a:t>10-5-2021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www.klimkoord.nl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DAAD6-C522-4721-9A92-EE11489DC490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Rechthoe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22630-4E27-44FE-A842-5412981A5B50}" type="datetime1">
              <a:rPr lang="nl-NL" smtClean="0"/>
              <a:t>10-5-2021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www.klimkoord.nl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DAAD6-C522-4721-9A92-EE11489DC4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A8065-691C-456A-A76E-B2231ED26B3D}" type="datetime1">
              <a:rPr lang="nl-NL" smtClean="0"/>
              <a:t>10-5-2021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www.klimkoord.nl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FDAAD6-C522-4721-9A92-EE11489DC49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9" name="Stroom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troom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9CFD061-8DCE-48A8-8062-FBCCCCB2D1D0}" type="datetime1">
              <a:rPr lang="nl-NL" smtClean="0"/>
              <a:t>10-5-2021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nl-NL" smtClean="0"/>
              <a:t>www.klimkoord.nl</a:t>
            </a:r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DFDAAD6-C522-4721-9A92-EE11489DC490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Rechthoe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4954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okanner.nl/Locaties/Steunpunt-autisme" TargetMode="External"/><Relationship Id="rId2" Type="http://schemas.openxmlformats.org/officeDocument/2006/relationships/hyperlink" Target="http://www.autipassendonderwijsutrecht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limkoord.nl/" TargetMode="External"/><Relationship Id="rId4" Type="http://schemas.openxmlformats.org/officeDocument/2006/relationships/hyperlink" Target="http://talentstimuleren.nl/werkgroep/82-hb0174-netwerk-westlan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autipassendonderwijsutrecht.nl/autisme-en-hoogbegaafdheid/hoogbegaafd%20moet%20zich%20aanpassen%20aan%20omgeving.jpg?attredirects=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899592" y="6453336"/>
            <a:ext cx="1584176" cy="332234"/>
          </a:xfrm>
        </p:spPr>
        <p:txBody>
          <a:bodyPr/>
          <a:lstStyle/>
          <a:p>
            <a:r>
              <a:rPr lang="nl-NL" dirty="0" smtClean="0"/>
              <a:t>www.klimkoord.nl</a:t>
            </a:r>
            <a:endParaRPr lang="nl-NL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18956"/>
            <a:ext cx="5483037" cy="271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el 6"/>
          <p:cNvSpPr txBox="1">
            <a:spLocks/>
          </p:cNvSpPr>
          <p:nvPr/>
        </p:nvSpPr>
        <p:spPr>
          <a:xfrm>
            <a:off x="2079070" y="4289164"/>
            <a:ext cx="7772400" cy="1362075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nl-NL" dirty="0" smtClean="0">
                <a:latin typeface="+mn-lt"/>
              </a:rPr>
              <a:t>Hoogbegaafdheid </a:t>
            </a:r>
            <a:br>
              <a:rPr lang="nl-NL" dirty="0" smtClean="0">
                <a:latin typeface="+mn-lt"/>
              </a:rPr>
            </a:br>
            <a:r>
              <a:rPr lang="nl-NL" dirty="0" smtClean="0">
                <a:latin typeface="+mn-lt"/>
              </a:rPr>
              <a:t>en autisme in de Praktijk</a:t>
            </a:r>
            <a:endParaRPr lang="nl-NL" dirty="0">
              <a:latin typeface="+mn-lt"/>
            </a:endParaRPr>
          </a:p>
        </p:txBody>
      </p:sp>
      <p:sp>
        <p:nvSpPr>
          <p:cNvPr id="14" name="Tijdelijke aanduiding voor inhoud 2"/>
          <p:cNvSpPr txBox="1">
            <a:spLocks/>
          </p:cNvSpPr>
          <p:nvPr/>
        </p:nvSpPr>
        <p:spPr>
          <a:xfrm>
            <a:off x="2079070" y="3104455"/>
            <a:ext cx="7772400" cy="1500187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/>
            <a:endParaRPr lang="nl-NL" sz="2800" smtClean="0"/>
          </a:p>
          <a:p>
            <a:r>
              <a:rPr lang="nl-NL" sz="2800" smtClean="0">
                <a:latin typeface="Imprint MT Shadow" panose="04020605060303030202"/>
              </a:rPr>
              <a:t>‘</a:t>
            </a:r>
            <a:r>
              <a:rPr lang="nl-NL" sz="2800" smtClean="0"/>
              <a:t>s Gravenzande, 4 februari 2016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55260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Metaposities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</a:t>
            </a:r>
            <a:r>
              <a:rPr lang="nl-NL" dirty="0" smtClean="0"/>
              <a:t>emand met autisme bijstaan door de derde positie in te zetten!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115616" y="6373397"/>
            <a:ext cx="2895600" cy="476250"/>
          </a:xfrm>
        </p:spPr>
        <p:txBody>
          <a:bodyPr/>
          <a:lstStyle/>
          <a:p>
            <a:r>
              <a:rPr lang="nl-NL" dirty="0" smtClean="0"/>
              <a:t>www.klimkoord.nl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AAD6-C522-4721-9A92-EE11489DC490}" type="slidenum">
              <a:rPr lang="nl-NL" smtClean="0"/>
              <a:t>10</a:t>
            </a:fld>
            <a:endParaRPr lang="nl-NL"/>
          </a:p>
        </p:txBody>
      </p:sp>
      <p:pic>
        <p:nvPicPr>
          <p:cNvPr id="10" name="Afbeelding 9" descr="http://www.nlp-groningen.com/uploads/images/Afbeelding%20de%20drie%20waarnemingspositie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2924944"/>
            <a:ext cx="4824536" cy="3482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0627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Interessante links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 smtClean="0">
                <a:hlinkClick r:id="rId2"/>
              </a:rPr>
              <a:t>http</a:t>
            </a:r>
            <a:r>
              <a:rPr lang="nl-NL" sz="2800" dirty="0">
                <a:hlinkClick r:id="rId2"/>
              </a:rPr>
              <a:t>://www.autipassendonderwijsutrecht.nl</a:t>
            </a:r>
            <a:r>
              <a:rPr lang="nl-NL" sz="2800" dirty="0" smtClean="0">
                <a:hlinkClick r:id="rId2"/>
              </a:rPr>
              <a:t>/</a:t>
            </a:r>
            <a:endParaRPr lang="nl-NL" sz="2800" dirty="0" smtClean="0"/>
          </a:p>
          <a:p>
            <a:r>
              <a:rPr lang="nl-NL" sz="2800" dirty="0">
                <a:hlinkClick r:id="rId3"/>
              </a:rPr>
              <a:t>http://</a:t>
            </a:r>
            <a:r>
              <a:rPr lang="nl-NL" sz="2800" dirty="0" smtClean="0">
                <a:hlinkClick r:id="rId3"/>
              </a:rPr>
              <a:t>www.leokanner.nl/Locaties/Steunpunt-autisme</a:t>
            </a:r>
            <a:endParaRPr lang="nl-NL" sz="2800" dirty="0" smtClean="0"/>
          </a:p>
          <a:p>
            <a:r>
              <a:rPr lang="nl-NL" sz="2800" dirty="0">
                <a:hlinkClick r:id="rId4"/>
              </a:rPr>
              <a:t>http://</a:t>
            </a:r>
            <a:r>
              <a:rPr lang="nl-NL" sz="2800" dirty="0" smtClean="0">
                <a:hlinkClick r:id="rId4"/>
              </a:rPr>
              <a:t>talentstimuleren.nl/werkgroep/82-hb0174-netwerk-westland</a:t>
            </a:r>
            <a:r>
              <a:rPr lang="nl-NL" sz="2800" dirty="0" smtClean="0"/>
              <a:t/>
            </a:r>
            <a:br>
              <a:rPr lang="nl-NL" sz="2800" dirty="0" smtClean="0"/>
            </a:br>
            <a:endParaRPr lang="nl-NL" sz="2800" dirty="0" smtClean="0"/>
          </a:p>
          <a:p>
            <a:r>
              <a:rPr lang="nl-NL" sz="2800" dirty="0" smtClean="0">
                <a:hlinkClick r:id="rId5"/>
              </a:rPr>
              <a:t>www.klimkoord.nl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1800" dirty="0" smtClean="0"/>
              <a:t>Ook voor diagnostiek, individuele begeleiding, ondersteuning in de klas of een Autisme </a:t>
            </a:r>
            <a:r>
              <a:rPr lang="nl-NL" sz="1800" dirty="0"/>
              <a:t>B</a:t>
            </a:r>
            <a:r>
              <a:rPr lang="nl-NL" sz="1800" dirty="0" smtClean="0"/>
              <a:t>eleving Circuit.</a:t>
            </a:r>
            <a:endParaRPr lang="nl-NL" sz="1800" dirty="0"/>
          </a:p>
          <a:p>
            <a:endParaRPr lang="nl-NL" sz="2800" dirty="0" smtClean="0"/>
          </a:p>
          <a:p>
            <a:endParaRPr lang="nl-NL" sz="2800" dirty="0" smtClean="0"/>
          </a:p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115616" y="6237312"/>
            <a:ext cx="2895600" cy="476250"/>
          </a:xfrm>
        </p:spPr>
        <p:txBody>
          <a:bodyPr/>
          <a:lstStyle/>
          <a:p>
            <a:r>
              <a:rPr lang="nl-NL" dirty="0" smtClean="0"/>
              <a:t>www.klimkoord.nl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AAD6-C522-4721-9A92-EE11489DC490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397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9631" y="1700213"/>
            <a:ext cx="7196981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>
                <a:solidFill>
                  <a:srgbClr val="0070C0"/>
                </a:solidFill>
              </a:rPr>
              <a:t>Stichting</a:t>
            </a:r>
            <a:r>
              <a:rPr lang="nl-NL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nl-NL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nl-NL" sz="7200" dirty="0" smtClean="0">
                <a:solidFill>
                  <a:srgbClr val="002060"/>
                </a:solidFill>
              </a:rPr>
              <a:t>Klimkoord</a:t>
            </a:r>
            <a:endParaRPr lang="nl-NL" sz="7200" dirty="0">
              <a:solidFill>
                <a:srgbClr val="00206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116013" y="1557338"/>
            <a:ext cx="7272337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nl-NL" sz="2000" dirty="0" smtClean="0"/>
          </a:p>
          <a:p>
            <a:pPr>
              <a:defRPr/>
            </a:pPr>
            <a:endParaRPr lang="nl-NL" sz="2000" dirty="0"/>
          </a:p>
          <a:p>
            <a:pPr>
              <a:defRPr/>
            </a:pPr>
            <a:endParaRPr lang="nl-NL" sz="2000" dirty="0" smtClean="0"/>
          </a:p>
          <a:p>
            <a:pPr>
              <a:defRPr/>
            </a:pPr>
            <a:r>
              <a:rPr lang="nl-NL" sz="2000" dirty="0"/>
              <a:t/>
            </a:r>
            <a:br>
              <a:rPr lang="nl-NL" sz="2000" dirty="0"/>
            </a:br>
            <a:endParaRPr lang="nl-NL" sz="2000" dirty="0" smtClean="0"/>
          </a:p>
        </p:txBody>
      </p:sp>
      <p:grpSp>
        <p:nvGrpSpPr>
          <p:cNvPr id="9" name="Groep 8"/>
          <p:cNvGrpSpPr/>
          <p:nvPr/>
        </p:nvGrpSpPr>
        <p:grpSpPr>
          <a:xfrm>
            <a:off x="1547664" y="1844824"/>
            <a:ext cx="6839439" cy="4343284"/>
            <a:chOff x="1547664" y="1844824"/>
            <a:chExt cx="6839439" cy="4343284"/>
          </a:xfrm>
        </p:grpSpPr>
        <p:sp>
          <p:nvSpPr>
            <p:cNvPr id="4" name="Ovaal 3"/>
            <p:cNvSpPr/>
            <p:nvPr/>
          </p:nvSpPr>
          <p:spPr>
            <a:xfrm>
              <a:off x="5364088" y="3284984"/>
              <a:ext cx="1526061" cy="142909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>
                  <a:solidFill>
                    <a:schemeClr val="tx1"/>
                  </a:solidFill>
                </a:rPr>
                <a:t>Kennis</a:t>
              </a:r>
              <a:br>
                <a:rPr lang="nl-NL" b="1" dirty="0" smtClean="0">
                  <a:solidFill>
                    <a:schemeClr val="tx1"/>
                  </a:solidFill>
                </a:rPr>
              </a:br>
              <a:r>
                <a:rPr lang="nl-NL" b="1" dirty="0" smtClean="0">
                  <a:solidFill>
                    <a:schemeClr val="tx1"/>
                  </a:solidFill>
                </a:rPr>
                <a:t>deling</a:t>
              </a:r>
              <a:endParaRPr lang="nl-NL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Ovaal 5"/>
            <p:cNvSpPr/>
            <p:nvPr/>
          </p:nvSpPr>
          <p:spPr>
            <a:xfrm>
              <a:off x="3635896" y="4221088"/>
              <a:ext cx="1656023" cy="144016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>
                  <a:solidFill>
                    <a:schemeClr val="tx1"/>
                  </a:solidFill>
                </a:rPr>
                <a:t>Innovatie</a:t>
              </a:r>
              <a:endParaRPr lang="nl-NL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vaal 6"/>
            <p:cNvSpPr/>
            <p:nvPr/>
          </p:nvSpPr>
          <p:spPr>
            <a:xfrm>
              <a:off x="1547664" y="4509120"/>
              <a:ext cx="1800200" cy="167898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>
                  <a:solidFill>
                    <a:schemeClr val="tx1"/>
                  </a:solidFill>
                </a:rPr>
                <a:t>Zorg</a:t>
              </a:r>
              <a:endParaRPr lang="nl-NL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Ovaal 7">
              <a:hlinkClick r:id="" action="ppaction://noaction" highlightClick="1"/>
            </p:cNvPr>
            <p:cNvSpPr/>
            <p:nvPr/>
          </p:nvSpPr>
          <p:spPr>
            <a:xfrm>
              <a:off x="6504235" y="1844824"/>
              <a:ext cx="1882868" cy="165618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 smtClean="0">
                  <a:solidFill>
                    <a:schemeClr val="tx1"/>
                  </a:solidFill>
                </a:rPr>
                <a:t>Sociale</a:t>
              </a:r>
              <a:br>
                <a:rPr lang="nl-NL" sz="1600" b="1" dirty="0" smtClean="0">
                  <a:solidFill>
                    <a:schemeClr val="tx1"/>
                  </a:solidFill>
                </a:rPr>
              </a:br>
              <a:r>
                <a:rPr lang="nl-NL" sz="1600" b="1" dirty="0" smtClean="0">
                  <a:solidFill>
                    <a:schemeClr val="tx1"/>
                  </a:solidFill>
                </a:rPr>
                <a:t>initiatieven</a:t>
              </a:r>
              <a:endParaRPr lang="nl-NL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Tekstvak 4"/>
          <p:cNvSpPr txBox="1"/>
          <p:nvPr/>
        </p:nvSpPr>
        <p:spPr>
          <a:xfrm>
            <a:off x="7634335" y="6003442"/>
            <a:ext cx="805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>
                <a:solidFill>
                  <a:srgbClr val="002060"/>
                </a:solidFill>
              </a:rPr>
              <a:t>pijlers</a:t>
            </a:r>
            <a:endParaRPr lang="nl-NL" sz="2000" dirty="0">
              <a:solidFill>
                <a:srgbClr val="002060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7352687" y="6309320"/>
            <a:ext cx="1368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dirty="0" smtClean="0"/>
              <a:t>Samen sterk voor</a:t>
            </a:r>
          </a:p>
          <a:p>
            <a:pPr algn="ctr"/>
            <a:r>
              <a:rPr lang="nl-NL" sz="1200" dirty="0" smtClean="0"/>
              <a:t>ADHD en Autisme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48087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Workshop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Interactief aan de slag </a:t>
            </a:r>
            <a:br>
              <a:rPr lang="nl-NL" dirty="0" smtClean="0"/>
            </a:br>
            <a:r>
              <a:rPr lang="nl-NL" dirty="0" smtClean="0"/>
              <a:t>aan de hand van stellingen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Tussendoor extra informatie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Welke vragen zijn er om beantwoord te worden?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115616" y="6309320"/>
            <a:ext cx="2895600" cy="476250"/>
          </a:xfrm>
        </p:spPr>
        <p:txBody>
          <a:bodyPr/>
          <a:lstStyle/>
          <a:p>
            <a:r>
              <a:rPr lang="nl-NL" dirty="0" smtClean="0"/>
              <a:t>www.klimkoord.nl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AAD6-C522-4721-9A92-EE11489DC490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3803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43608" y="1916832"/>
            <a:ext cx="8748463" cy="43591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nl-NL" sz="2400" dirty="0" smtClean="0">
                <a:latin typeface="Times New Roman" pitchFamily="18" charset="0"/>
              </a:rPr>
              <a:t>Voorlijke taalontwikkeling/woordenschat</a:t>
            </a:r>
          </a:p>
          <a:p>
            <a:pPr lvl="1"/>
            <a:r>
              <a:rPr lang="nl-NL" sz="2400" dirty="0" smtClean="0">
                <a:latin typeface="Times New Roman" pitchFamily="18" charset="0"/>
              </a:rPr>
              <a:t>Excellent geheugen (voor feiten/details)</a:t>
            </a:r>
          </a:p>
          <a:p>
            <a:pPr lvl="1"/>
            <a:r>
              <a:rPr lang="nl-NL" sz="2400" dirty="0" smtClean="0">
                <a:latin typeface="Times New Roman" pitchFamily="18" charset="0"/>
              </a:rPr>
              <a:t>Gefocuste aandacht/interesse voor bepaalde onderwerpen</a:t>
            </a:r>
          </a:p>
          <a:p>
            <a:pPr lvl="1"/>
            <a:r>
              <a:rPr lang="nl-NL" sz="2400" dirty="0" smtClean="0">
                <a:latin typeface="Times New Roman" pitchFamily="18" charset="0"/>
              </a:rPr>
              <a:t>Moeite sociale interacties</a:t>
            </a:r>
          </a:p>
          <a:p>
            <a:pPr lvl="1"/>
            <a:r>
              <a:rPr lang="nl-NL" sz="2400" dirty="0" smtClean="0">
                <a:latin typeface="Times New Roman" pitchFamily="18" charset="0"/>
              </a:rPr>
              <a:t>Humor</a:t>
            </a:r>
          </a:p>
          <a:p>
            <a:pPr lvl="1"/>
            <a:r>
              <a:rPr lang="nl-NL" sz="2400" dirty="0" smtClean="0">
                <a:latin typeface="Times New Roman" pitchFamily="18" charset="0"/>
              </a:rPr>
              <a:t>Vaak eerlijk, sterk rechtvaardigheidsgevoel</a:t>
            </a:r>
          </a:p>
          <a:p>
            <a:pPr lvl="1"/>
            <a:r>
              <a:rPr lang="nl-NL" sz="2400" dirty="0" smtClean="0">
                <a:latin typeface="Times New Roman" pitchFamily="18" charset="0"/>
              </a:rPr>
              <a:t>Hypersensitief</a:t>
            </a:r>
          </a:p>
          <a:p>
            <a:pPr lvl="1"/>
            <a:r>
              <a:rPr lang="nl-NL" sz="2400" dirty="0" smtClean="0">
                <a:latin typeface="Times New Roman" pitchFamily="18" charset="0"/>
              </a:rPr>
              <a:t>Constant vragen stellen en/of praten</a:t>
            </a:r>
          </a:p>
          <a:p>
            <a:pPr lvl="1"/>
            <a:r>
              <a:rPr lang="nl-NL" sz="2400" dirty="0" smtClean="0">
                <a:latin typeface="Times New Roman" pitchFamily="18" charset="0"/>
              </a:rPr>
              <a:t>Koppig/non-conformistisch</a:t>
            </a:r>
          </a:p>
          <a:p>
            <a:pPr lvl="1"/>
            <a:r>
              <a:rPr lang="nl-NL" sz="2400" dirty="0" smtClean="0">
                <a:latin typeface="Times New Roman" pitchFamily="18" charset="0"/>
              </a:rPr>
              <a:t>Perfectionistisch</a:t>
            </a:r>
          </a:p>
          <a:p>
            <a:pPr lvl="1"/>
            <a:endParaRPr lang="nl-NL" dirty="0">
              <a:latin typeface="Times New Roman" pitchFamily="18" charset="0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1043608" y="30798"/>
            <a:ext cx="749808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nl-NL" dirty="0" smtClean="0"/>
              <a:t>Kenmerken autisme of HB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051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444417"/>
              </p:ext>
            </p:extLst>
          </p:nvPr>
        </p:nvGraphicFramePr>
        <p:xfrm>
          <a:off x="1061864" y="1412776"/>
          <a:ext cx="6192688" cy="5256586"/>
        </p:xfrm>
        <a:graphic>
          <a:graphicData uri="http://schemas.openxmlformats.org/drawingml/2006/table">
            <a:tbl>
              <a:tblPr/>
              <a:tblGrid>
                <a:gridCol w="3096344"/>
                <a:gridCol w="3096344"/>
              </a:tblGrid>
              <a:tr h="876098">
                <a:tc>
                  <a:txBody>
                    <a:bodyPr/>
                    <a:lstStyle/>
                    <a:p>
                      <a:r>
                        <a:rPr lang="nl-NL" sz="1600" b="1" dirty="0"/>
                        <a:t>Gedrag dat kan voorkomen bij ADD/ADHD</a:t>
                      </a:r>
                      <a:endParaRPr lang="nl-NL" sz="1600" dirty="0"/>
                    </a:p>
                  </a:txBody>
                  <a:tcPr marL="8533" marR="8533" marT="8533" marB="85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b="1"/>
                        <a:t>Gedrag dat kan voorkomen bij hoogbegaafdheid</a:t>
                      </a:r>
                      <a:endParaRPr lang="nl-NL" sz="1600"/>
                    </a:p>
                  </a:txBody>
                  <a:tcPr marL="8533" marR="8533" marT="8533" marB="85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6098">
                <a:tc>
                  <a:txBody>
                    <a:bodyPr/>
                    <a:lstStyle/>
                    <a:p>
                      <a:r>
                        <a:rPr lang="nl-NL" sz="1600" dirty="0"/>
                        <a:t>Kan bijna nooit de aandacht lang focussen</a:t>
                      </a:r>
                    </a:p>
                  </a:txBody>
                  <a:tcPr marL="8533" marR="8533" marT="8533" marB="85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/>
                        <a:t>In specifieke situaties: niet opletten, vervelen en dagdromen</a:t>
                      </a:r>
                    </a:p>
                  </a:txBody>
                  <a:tcPr marL="8533" marR="8533" marT="8533" marB="85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6948">
                <a:tc>
                  <a:txBody>
                    <a:bodyPr/>
                    <a:lstStyle/>
                    <a:p>
                      <a:r>
                        <a:rPr lang="nl-NL" sz="1600"/>
                        <a:t>Minder doorzettingsvermogen als er geen consequentie aan verbonden is</a:t>
                      </a:r>
                    </a:p>
                  </a:txBody>
                  <a:tcPr marL="8533" marR="8533" marT="8533" marB="85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Bij taken die niet relevant lijken: moeilijk de aandacht erbij houden</a:t>
                      </a:r>
                    </a:p>
                  </a:txBody>
                  <a:tcPr marL="8533" marR="8533" marT="8533" marB="85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0672">
                <a:tc>
                  <a:txBody>
                    <a:bodyPr/>
                    <a:lstStyle/>
                    <a:p>
                      <a:r>
                        <a:rPr lang="nl-NL" sz="1600"/>
                        <a:t>Impulsief</a:t>
                      </a:r>
                    </a:p>
                  </a:txBody>
                  <a:tcPr marL="8533" marR="8533" marT="8533" marB="85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Intensiteit kan leiden tot impulsief gedrag</a:t>
                      </a:r>
                    </a:p>
                  </a:txBody>
                  <a:tcPr marL="8533" marR="8533" marT="8533" marB="85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0672">
                <a:tc>
                  <a:txBody>
                    <a:bodyPr/>
                    <a:lstStyle/>
                    <a:p>
                      <a:r>
                        <a:rPr lang="nl-NL" sz="1600"/>
                        <a:t>Erg actief en rusteloos</a:t>
                      </a:r>
                    </a:p>
                  </a:txBody>
                  <a:tcPr marL="8533" marR="8533" marT="8533" marB="85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Erg actief, weinig slaap nodig</a:t>
                      </a:r>
                    </a:p>
                  </a:txBody>
                  <a:tcPr marL="8533" marR="8533" marT="8533" marB="85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6098">
                <a:tc>
                  <a:txBody>
                    <a:bodyPr/>
                    <a:lstStyle/>
                    <a:p>
                      <a:r>
                        <a:rPr lang="nl-NL" sz="1600"/>
                        <a:t>Moeite met houden aan regels</a:t>
                      </a:r>
                    </a:p>
                  </a:txBody>
                  <a:tcPr marL="8533" marR="8533" marT="8533" marB="85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/>
                        <a:t>Stelt regels en gewoonten ter discussie</a:t>
                      </a:r>
                    </a:p>
                  </a:txBody>
                  <a:tcPr marL="8533" marR="8533" marT="8533" marB="85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itel 1"/>
          <p:cNvSpPr txBox="1">
            <a:spLocks/>
          </p:cNvSpPr>
          <p:nvPr/>
        </p:nvSpPr>
        <p:spPr>
          <a:xfrm>
            <a:off x="1043608" y="30798"/>
            <a:ext cx="749808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nl-NL" dirty="0" smtClean="0"/>
              <a:t>Kenmerken ADHD of HB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733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0331-C42C-4311-B82C-23C9514F2875}" type="datetime1">
              <a:rPr lang="nl-NL" smtClean="0"/>
              <a:t>10-5-2021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www.klimkoord.nl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AAD6-C522-4721-9A92-EE11489DC490}" type="slidenum">
              <a:rPr lang="nl-NL" smtClean="0"/>
              <a:t>6</a:t>
            </a:fld>
            <a:endParaRPr lang="nl-NL"/>
          </a:p>
        </p:txBody>
      </p:sp>
      <p:pic>
        <p:nvPicPr>
          <p:cNvPr id="7" name="Picture 3" descr="Zwakbegaafd kind krijgt hulp, hoogbegaafd kind niet, terwijl zij ook heel anders leren dan gemiddel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5" y="188640"/>
            <a:ext cx="8736970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52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40669"/>
            <a:ext cx="8078787" cy="720079"/>
          </a:xfrm>
          <a:noFill/>
        </p:spPr>
        <p:txBody>
          <a:bodyPr/>
          <a:lstStyle/>
          <a:p>
            <a:r>
              <a:rPr lang="nl-NL" sz="4000" dirty="0" smtClean="0">
                <a:effectLst/>
              </a:rPr>
              <a:t>Verschillen in verschijningsvorm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36812"/>
            <a:ext cx="8748463" cy="4359188"/>
          </a:xfrm>
        </p:spPr>
        <p:txBody>
          <a:bodyPr/>
          <a:lstStyle/>
          <a:p>
            <a:pPr lvl="1"/>
            <a:endParaRPr lang="nl-NL" dirty="0" smtClean="0">
              <a:latin typeface="Times New Roman" pitchFamily="18" charset="0"/>
            </a:endParaRPr>
          </a:p>
        </p:txBody>
      </p:sp>
      <p:sp>
        <p:nvSpPr>
          <p:cNvPr id="30724" name="Tekstvak 3"/>
          <p:cNvSpPr txBox="1">
            <a:spLocks noChangeArrowheads="1"/>
          </p:cNvSpPr>
          <p:nvPr/>
        </p:nvSpPr>
        <p:spPr bwMode="auto">
          <a:xfrm>
            <a:off x="482600" y="6386513"/>
            <a:ext cx="86614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1200">
                <a:solidFill>
                  <a:srgbClr val="FFFFFF"/>
                </a:solidFill>
                <a:latin typeface="Times New Roman" pitchFamily="18" charset="0"/>
              </a:rPr>
              <a:t>Informatieavond ‘autisme’ bibliotheek Oldenzaal					22 april 2010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212294"/>
              </p:ext>
            </p:extLst>
          </p:nvPr>
        </p:nvGraphicFramePr>
        <p:xfrm>
          <a:off x="482600" y="1435190"/>
          <a:ext cx="8640453" cy="5229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151"/>
                <a:gridCol w="2880151"/>
                <a:gridCol w="2880151"/>
              </a:tblGrid>
              <a:tr h="793376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solidFill>
                            <a:schemeClr val="bg2"/>
                          </a:solidFill>
                        </a:rPr>
                        <a:t>HB</a:t>
                      </a:r>
                      <a:endParaRPr lang="nl-NL" sz="2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solidFill>
                            <a:schemeClr val="bg2"/>
                          </a:solidFill>
                        </a:rPr>
                        <a:t>ASS</a:t>
                      </a:r>
                      <a:endParaRPr lang="nl-NL" sz="2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1047775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Voorlijke taal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“Normale taal” maar als van ouder kind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Pedant, monotoon (let </a:t>
                      </a:r>
                      <a:r>
                        <a:rPr lang="nl-NL" sz="2400" dirty="0" smtClean="0"/>
                        <a:t>op met </a:t>
                      </a:r>
                      <a:r>
                        <a:rPr lang="nl-NL" sz="2400" dirty="0" smtClean="0"/>
                        <a:t>figuurlijk taalgebruik)</a:t>
                      </a:r>
                      <a:endParaRPr lang="nl-NL" sz="2400" dirty="0"/>
                    </a:p>
                  </a:txBody>
                  <a:tcPr/>
                </a:tc>
              </a:tr>
              <a:tr h="1692559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Geheugen/feiten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Goed begrip, denkvermogen, verbanden leggen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Goed geheugen voor feiten/beelden, weinig verbanden, slechte betekenisverlening</a:t>
                      </a:r>
                      <a:endParaRPr lang="nl-NL" sz="2400" dirty="0"/>
                    </a:p>
                  </a:txBody>
                  <a:tcPr/>
                </a:tc>
              </a:tr>
              <a:tr h="1370167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Gefocuste aandacht, absorberende interesse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Aandacht gericht kunnen houden, selectief schiften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Obsessieve fixatie voor gedrag/ onderwerp, memoriseren</a:t>
                      </a:r>
                      <a:endParaRPr lang="nl-NL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6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40669"/>
            <a:ext cx="8078787" cy="720079"/>
          </a:xfrm>
          <a:noFill/>
        </p:spPr>
        <p:txBody>
          <a:bodyPr/>
          <a:lstStyle/>
          <a:p>
            <a:r>
              <a:rPr lang="nl-NL" sz="4000" dirty="0" smtClean="0">
                <a:effectLst/>
              </a:rPr>
              <a:t>Verschillen in verschijningsvorm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36812"/>
            <a:ext cx="8748463" cy="4359188"/>
          </a:xfrm>
        </p:spPr>
        <p:txBody>
          <a:bodyPr/>
          <a:lstStyle/>
          <a:p>
            <a:pPr lvl="1"/>
            <a:endParaRPr lang="nl-NL" dirty="0" smtClean="0">
              <a:latin typeface="Times New Roman" pitchFamily="18" charset="0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057004"/>
              </p:ext>
            </p:extLst>
          </p:nvPr>
        </p:nvGraphicFramePr>
        <p:xfrm>
          <a:off x="611559" y="1484784"/>
          <a:ext cx="8280414" cy="409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138"/>
                <a:gridCol w="2760138"/>
                <a:gridCol w="2760138"/>
              </a:tblGrid>
              <a:tr h="865384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solidFill>
                            <a:schemeClr val="bg2"/>
                          </a:solidFill>
                        </a:rPr>
                        <a:t>HB</a:t>
                      </a:r>
                      <a:endParaRPr lang="nl-NL" sz="2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solidFill>
                            <a:schemeClr val="bg2"/>
                          </a:solidFill>
                        </a:rPr>
                        <a:t>ASS</a:t>
                      </a:r>
                      <a:endParaRPr lang="nl-NL" sz="2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1047775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Moeite sociale interacties / vaardigheden, aandacht andermans perspectief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Bewust van eigen impact op ander en omgekeerd, </a:t>
                      </a:r>
                      <a:r>
                        <a:rPr lang="nl-NL" sz="2000" dirty="0" err="1" smtClean="0"/>
                        <a:t>empathisch</a:t>
                      </a:r>
                      <a:r>
                        <a:rPr lang="nl-NL" sz="2000" dirty="0" smtClean="0"/>
                        <a:t> voor anderen en abstracties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Niet</a:t>
                      </a:r>
                      <a:r>
                        <a:rPr lang="nl-NL" sz="2000" baseline="0" dirty="0" smtClean="0"/>
                        <a:t> bewust van impact op anderen, </a:t>
                      </a:r>
                      <a:r>
                        <a:rPr lang="nl-NL" sz="2000" baseline="0" dirty="0" err="1" smtClean="0"/>
                        <a:t>empathisch</a:t>
                      </a:r>
                      <a:r>
                        <a:rPr lang="nl-NL" sz="2000" baseline="0" dirty="0" smtClean="0"/>
                        <a:t> voor abstracties, minder voor anderen</a:t>
                      </a:r>
                      <a:endParaRPr lang="nl-NL" sz="2000" dirty="0"/>
                    </a:p>
                  </a:txBody>
                  <a:tcPr/>
                </a:tc>
              </a:tr>
              <a:tr h="1692559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Eenzaamheid / geen vrienden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Onafhankelijk maar weet wel</a:t>
                      </a:r>
                      <a:r>
                        <a:rPr lang="nl-NL" sz="2000" baseline="0" dirty="0" smtClean="0"/>
                        <a:t> hoe vrienden te maken, introvert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Wel behoefte aan vrienden maar geen realistisch idee hoe je vrienden maakt;</a:t>
                      </a:r>
                    </a:p>
                    <a:p>
                      <a:r>
                        <a:rPr lang="nl-NL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sociaal geïsoleerd, verlegen of opdringerig</a:t>
                      </a:r>
                      <a:endParaRPr lang="nl-NL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09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40669"/>
            <a:ext cx="8078787" cy="720079"/>
          </a:xfrm>
          <a:noFill/>
        </p:spPr>
        <p:txBody>
          <a:bodyPr/>
          <a:lstStyle/>
          <a:p>
            <a:r>
              <a:rPr lang="nl-NL" sz="4000" dirty="0" smtClean="0">
                <a:effectLst/>
              </a:rPr>
              <a:t>Verschillen in verschijningsvorm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36812"/>
            <a:ext cx="8748463" cy="4359188"/>
          </a:xfrm>
        </p:spPr>
        <p:txBody>
          <a:bodyPr/>
          <a:lstStyle/>
          <a:p>
            <a:pPr lvl="1"/>
            <a:endParaRPr lang="nl-NL" dirty="0" smtClean="0">
              <a:latin typeface="Times New Roman" pitchFamily="18" charset="0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223188"/>
              </p:ext>
            </p:extLst>
          </p:nvPr>
        </p:nvGraphicFramePr>
        <p:xfrm>
          <a:off x="683568" y="1322022"/>
          <a:ext cx="7668345" cy="5535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115"/>
                <a:gridCol w="2556115"/>
                <a:gridCol w="2556115"/>
              </a:tblGrid>
              <a:tr h="599716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solidFill>
                            <a:schemeClr val="bg2"/>
                          </a:solidFill>
                        </a:rPr>
                        <a:t>HB</a:t>
                      </a:r>
                      <a:endParaRPr lang="nl-NL" sz="2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solidFill>
                            <a:schemeClr val="bg2"/>
                          </a:solidFill>
                        </a:rPr>
                        <a:t>ADHD</a:t>
                      </a:r>
                      <a:endParaRPr lang="nl-NL" sz="2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898558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Uitvoering van opdrachten niet voldoende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Wel consistent in de uitvoering als ze worden uitgedaagd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Niet consistent in hun prestaties of efficiëntie</a:t>
                      </a:r>
                      <a:endParaRPr lang="nl-NL" sz="1800" dirty="0"/>
                    </a:p>
                  </a:txBody>
                  <a:tcPr/>
                </a:tc>
              </a:tr>
              <a:tr h="1451516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Eenzaamheid / geen vrienden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Onafhankelijk maar weet wel</a:t>
                      </a:r>
                      <a:r>
                        <a:rPr lang="nl-NL" sz="1800" baseline="0" dirty="0" smtClean="0"/>
                        <a:t> hoe vrienden te maken, introvert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Wel behoefte aan vrienden maar door hun onvoorspelbaar gedrag moeite met  behouden vrienden</a:t>
                      </a:r>
                      <a:endParaRPr lang="nl-NL" sz="1800" b="0" dirty="0"/>
                    </a:p>
                  </a:txBody>
                  <a:tcPr/>
                </a:tc>
              </a:tr>
              <a:tr h="127941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Structuur nodig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Structuur nodig, maar weigert verstikking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b="0" dirty="0" smtClean="0"/>
                        <a:t>Structuur nodig maar vergeet nog wel eens waar dit is</a:t>
                      </a:r>
                      <a:endParaRPr lang="nl-NL" sz="1800" b="0" dirty="0"/>
                    </a:p>
                  </a:txBody>
                  <a:tcPr/>
                </a:tc>
              </a:tr>
              <a:tr h="127941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Na een verstoring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Pakt gemakkelijk de opdracht weer op, maar kan er anders over redeneren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keert na verstoring moeilijk terug naar zijn taak</a:t>
                      </a:r>
                      <a:endParaRPr lang="nl-NL" sz="18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59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ichting Klimkoord-V01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Zonnewend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onnewend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Stichting Klimkoord-V01</Template>
  <TotalTime>33</TotalTime>
  <Words>418</Words>
  <Application>Microsoft Office PowerPoint</Application>
  <PresentationFormat>Diavoorstelling (4:3)</PresentationFormat>
  <Paragraphs>101</Paragraphs>
  <Slides>11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Stichting Klimkoord-V01</vt:lpstr>
      <vt:lpstr>PowerPoint-presentatie</vt:lpstr>
      <vt:lpstr>Stichting Klimkoord</vt:lpstr>
      <vt:lpstr>Workshop</vt:lpstr>
      <vt:lpstr>PowerPoint-presentatie</vt:lpstr>
      <vt:lpstr>PowerPoint-presentatie</vt:lpstr>
      <vt:lpstr>PowerPoint-presentatie</vt:lpstr>
      <vt:lpstr>Verschillen in verschijningsvorm</vt:lpstr>
      <vt:lpstr>Verschillen in verschijningsvorm</vt:lpstr>
      <vt:lpstr>Verschillen in verschijningsvorm</vt:lpstr>
      <vt:lpstr>Metaposities</vt:lpstr>
      <vt:lpstr>Interessante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Stichting Klimkoord</dc:title>
  <dc:creator>Ben en Paula</dc:creator>
  <cp:lastModifiedBy>Ben en Paula</cp:lastModifiedBy>
  <cp:revision>7</cp:revision>
  <dcterms:created xsi:type="dcterms:W3CDTF">2016-02-03T20:45:06Z</dcterms:created>
  <dcterms:modified xsi:type="dcterms:W3CDTF">2016-02-04T11:45:27Z</dcterms:modified>
</cp:coreProperties>
</file>